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92" r:id="rId4"/>
    <p:sldId id="293" r:id="rId5"/>
    <p:sldId id="286" r:id="rId6"/>
    <p:sldId id="288" r:id="rId7"/>
    <p:sldId id="289" r:id="rId8"/>
    <p:sldId id="290" r:id="rId9"/>
    <p:sldId id="29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89" autoAdjust="0"/>
    <p:restoredTop sz="94674" autoAdjust="0"/>
  </p:normalViewPr>
  <p:slideViewPr>
    <p:cSldViewPr snapToGrid="0" snapToObjects="1">
      <p:cViewPr varScale="1">
        <p:scale>
          <a:sx n="124" d="100"/>
          <a:sy n="124" d="100"/>
        </p:scale>
        <p:origin x="1816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tiff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6/8/22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89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457189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457189" algn="l" defTabSz="457189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566" indent="-457189" algn="l" defTabSz="457189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indent="-457189" algn="l" defTabSz="457189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85943" indent="-457189" algn="l" defTabSz="457189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131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320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509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14697" indent="-457189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s41559-021-01453-9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onlinelibrary.wiley.com/doi/abs/10.1002/jrsm.1424" TargetMode="Externa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6104" y="119061"/>
            <a:ext cx="8674813" cy="1717907"/>
          </a:xfrm>
        </p:spPr>
        <p:txBody>
          <a:bodyPr>
            <a:normAutofit fontScale="90000"/>
          </a:bodyPr>
          <a:lstStyle/>
          <a:p>
            <a:r>
              <a:rPr dirty="0"/>
              <a:t>Meta-analysis in Comparative Physiology: A brief introduction to effect sizes and meta-analytic modelling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867" y="5794317"/>
            <a:ext cx="9174996" cy="794423"/>
          </a:xfrm>
        </p:spPr>
        <p:txBody>
          <a:bodyPr>
            <a:normAutofit fontScale="92500"/>
          </a:bodyPr>
          <a:lstStyle/>
          <a:p>
            <a:r>
              <a:rPr dirty="0"/>
              <a:t>Daniel Noble, Nicholas Wu, Essie Rodgers, Patrice Pottier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060556" y="6373814"/>
            <a:ext cx="1022888" cy="365125"/>
          </a:xfrm>
        </p:spPr>
        <p:txBody>
          <a:bodyPr/>
          <a:lstStyle/>
          <a:p>
            <a:r>
              <a:rPr dirty="0"/>
              <a:t>2022-06-06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5BE73-056A-6B6C-254E-73FB62F1A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707" y="2447180"/>
            <a:ext cx="3252251" cy="24736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24B98-233D-6C5A-A372-F9BF69008188}"/>
              </a:ext>
            </a:extLst>
          </p:cNvPr>
          <p:cNvSpPr txBox="1"/>
          <p:nvPr/>
        </p:nvSpPr>
        <p:spPr>
          <a:xfrm>
            <a:off x="5961915" y="5031968"/>
            <a:ext cx="19114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3"/>
              </a:rPr>
              <a:t>De Boer </a:t>
            </a:r>
            <a:r>
              <a:rPr lang="en-US" sz="1600" i="1" dirty="0">
                <a:hlinkClick r:id="rId3"/>
              </a:rPr>
              <a:t>et al</a:t>
            </a:r>
            <a:r>
              <a:rPr lang="en-US" sz="1600" dirty="0">
                <a:hlinkClick r:id="rId3"/>
              </a:rPr>
              <a:t>. 2021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15F643-0CA9-E583-F422-EDFB50651F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256" r="49623" b="50026"/>
          <a:stretch/>
        </p:blipFill>
        <p:spPr>
          <a:xfrm>
            <a:off x="518339" y="2305047"/>
            <a:ext cx="4286597" cy="25973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544AED2-433F-E684-A044-A2F2D87EBBC3}"/>
              </a:ext>
            </a:extLst>
          </p:cNvPr>
          <p:cNvSpPr txBox="1"/>
          <p:nvPr/>
        </p:nvSpPr>
        <p:spPr>
          <a:xfrm>
            <a:off x="1955418" y="5031968"/>
            <a:ext cx="2658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hlinkClick r:id="rId5"/>
              </a:rPr>
              <a:t>Nakagawa </a:t>
            </a:r>
            <a:r>
              <a:rPr lang="en-US" sz="1600" i="1" dirty="0">
                <a:hlinkClick r:id="rId5"/>
              </a:rPr>
              <a:t>et al. </a:t>
            </a:r>
            <a:r>
              <a:rPr lang="en-US" sz="1600" dirty="0">
                <a:hlinkClick r:id="rId5"/>
              </a:rPr>
              <a:t>2021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F7F03-6B20-6C4B-90E1-1D768273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261350" cy="1325563"/>
          </a:xfrm>
        </p:spPr>
        <p:txBody>
          <a:bodyPr/>
          <a:lstStyle/>
          <a:p>
            <a:r>
              <a:rPr lang="en-US" dirty="0"/>
              <a:t>Acknowledgements</a:t>
            </a:r>
          </a:p>
        </p:txBody>
      </p:sp>
      <p:pic>
        <p:nvPicPr>
          <p:cNvPr id="1026" name="Picture 2" descr="Image result for julia koricheva">
            <a:extLst>
              <a:ext uri="{FF2B5EF4-FFF2-40B4-BE49-F238E27FC236}">
                <a16:creationId xmlns:a16="http://schemas.microsoft.com/office/drawing/2014/main" id="{33D87527-64FB-3F40-A1D5-6D32E7CE5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81"/>
          <a:stretch/>
        </p:blipFill>
        <p:spPr bwMode="auto">
          <a:xfrm>
            <a:off x="1037022" y="1744359"/>
            <a:ext cx="1599656" cy="2481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olfgang Viechtbauer">
            <a:extLst>
              <a:ext uri="{FF2B5EF4-FFF2-40B4-BE49-F238E27FC236}">
                <a16:creationId xmlns:a16="http://schemas.microsoft.com/office/drawing/2014/main" id="{9590E59B-CD79-DE44-8199-7BF6883A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862" y="2017464"/>
            <a:ext cx="2208276" cy="220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05B73A-D904-5E42-91D5-CB8F708CBA9A}"/>
              </a:ext>
            </a:extLst>
          </p:cNvPr>
          <p:cNvSpPr txBox="1"/>
          <p:nvPr/>
        </p:nvSpPr>
        <p:spPr>
          <a:xfrm>
            <a:off x="1037022" y="4536160"/>
            <a:ext cx="1565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Julia </a:t>
            </a:r>
            <a:r>
              <a:rPr lang="en-US" dirty="0" err="1"/>
              <a:t>Koricheva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1A24A3-F80B-0C44-AD6C-39884E41AD52}"/>
              </a:ext>
            </a:extLst>
          </p:cNvPr>
          <p:cNvSpPr txBox="1"/>
          <p:nvPr/>
        </p:nvSpPr>
        <p:spPr>
          <a:xfrm>
            <a:off x="6539529" y="4537841"/>
            <a:ext cx="1922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Shinichi Nakagawa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FB9BC3-A8C0-0D47-B78F-50E2D4B1C3B1}"/>
              </a:ext>
            </a:extLst>
          </p:cNvPr>
          <p:cNvSpPr txBox="1"/>
          <p:nvPr/>
        </p:nvSpPr>
        <p:spPr>
          <a:xfrm>
            <a:off x="3467862" y="4526490"/>
            <a:ext cx="2261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Wolfgang Viechtbauer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E905B-FA98-5CFB-CF42-30543A23EC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2984"/>
          <a:stretch/>
        </p:blipFill>
        <p:spPr>
          <a:xfrm>
            <a:off x="6209861" y="2017464"/>
            <a:ext cx="2582041" cy="220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3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FDEB5-ABD8-94A1-3EE0-2F0A53279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Workshop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E5BB3-B47E-072E-96E9-FC83F4348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861" y="1222625"/>
            <a:ext cx="8327204" cy="5139846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Part 1: 9:00 – 10:30</a:t>
            </a:r>
          </a:p>
          <a:p>
            <a:pPr lvl="1"/>
            <a:r>
              <a:rPr lang="en-US" dirty="0"/>
              <a:t>What is meta-analysis and why should we use it?</a:t>
            </a:r>
          </a:p>
          <a:p>
            <a:pPr lvl="1"/>
            <a:r>
              <a:rPr lang="en-US" dirty="0"/>
              <a:t>Effect size and sampling variance: the key data for meta-analysis</a:t>
            </a:r>
          </a:p>
          <a:p>
            <a:pPr lvl="3"/>
            <a:r>
              <a:rPr lang="en-US" dirty="0"/>
              <a:t>What are effect sizes?</a:t>
            </a:r>
          </a:p>
          <a:p>
            <a:pPr lvl="3"/>
            <a:r>
              <a:rPr lang="en-US" dirty="0"/>
              <a:t>What types are out there and when to use?</a:t>
            </a:r>
          </a:p>
          <a:p>
            <a:pPr lvl="3"/>
            <a:r>
              <a:rPr lang="en-US" dirty="0"/>
              <a:t>Standardizing effect estimates – nuisance heterogeneity </a:t>
            </a:r>
          </a:p>
          <a:p>
            <a:pPr lvl="3"/>
            <a:r>
              <a:rPr lang="en-US" b="1" i="1" dirty="0"/>
              <a:t>Interpreting effect sizes and transformations</a:t>
            </a:r>
          </a:p>
          <a:p>
            <a:pPr lvl="3"/>
            <a:r>
              <a:rPr lang="en-US" b="1" i="1" dirty="0"/>
              <a:t>Assumptions, limitations, and common challenges</a:t>
            </a:r>
          </a:p>
          <a:p>
            <a:r>
              <a:rPr lang="en-US" b="1" dirty="0"/>
              <a:t>Part 2: 11:00 – 12:30 </a:t>
            </a:r>
          </a:p>
          <a:p>
            <a:pPr lvl="1"/>
            <a:r>
              <a:rPr lang="en-US" dirty="0"/>
              <a:t>Meta-analytic modelling </a:t>
            </a:r>
          </a:p>
          <a:p>
            <a:pPr lvl="3"/>
            <a:r>
              <a:rPr lang="en-US" dirty="0"/>
              <a:t>Fixed and random effect meta-analyses</a:t>
            </a:r>
          </a:p>
          <a:p>
            <a:pPr lvl="3"/>
            <a:r>
              <a:rPr lang="en-US" dirty="0"/>
              <a:t>Multi-level meta-analytic models (MLMA): The main types in comparative physiology</a:t>
            </a:r>
          </a:p>
          <a:p>
            <a:pPr lvl="5"/>
            <a:r>
              <a:rPr lang="en-US" dirty="0"/>
              <a:t>Non-independence – phylogeny, study, species, shared controls</a:t>
            </a:r>
          </a:p>
          <a:p>
            <a:pPr lvl="5"/>
            <a:r>
              <a:rPr lang="en-US" dirty="0"/>
              <a:t>Sensitivity analyses</a:t>
            </a:r>
          </a:p>
          <a:p>
            <a:pPr lvl="3"/>
            <a:r>
              <a:rPr lang="en-US" b="1" i="1" dirty="0"/>
              <a:t>Meta-regression and heterogeneity </a:t>
            </a:r>
          </a:p>
          <a:p>
            <a:pPr lvl="3"/>
            <a:r>
              <a:rPr lang="en-US" b="1" i="1" dirty="0"/>
              <a:t>Interpreting and reporting meta-analytic model output</a:t>
            </a:r>
          </a:p>
          <a:p>
            <a:pPr lvl="3"/>
            <a:r>
              <a:rPr lang="en-US" dirty="0"/>
              <a:t>Publication bias </a:t>
            </a:r>
          </a:p>
          <a:p>
            <a:pPr lvl="5"/>
            <a:r>
              <a:rPr lang="en-US" dirty="0"/>
              <a:t>Time-lag, reporting bias</a:t>
            </a:r>
          </a:p>
          <a:p>
            <a:pPr lvl="5"/>
            <a:r>
              <a:rPr lang="en-US" b="1" i="1" dirty="0"/>
              <a:t>Detecting and correcting</a:t>
            </a:r>
          </a:p>
          <a:p>
            <a:r>
              <a:rPr lang="en-US" b="1" dirty="0"/>
              <a:t>Part 3:</a:t>
            </a:r>
            <a:r>
              <a:rPr lang="en-US" dirty="0"/>
              <a:t> </a:t>
            </a:r>
            <a:r>
              <a:rPr lang="en-US" b="1" dirty="0"/>
              <a:t>14:45 – 16:00 </a:t>
            </a:r>
          </a:p>
          <a:p>
            <a:pPr lvl="1"/>
            <a:r>
              <a:rPr lang="en-US" dirty="0"/>
              <a:t>Help (advice) with your own meta-analysis! (if you need it)</a:t>
            </a:r>
          </a:p>
          <a:p>
            <a:pPr lvl="3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39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BCC5-81E0-1E79-8EB4-4A8A81C90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33840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We have a webpage! </a:t>
            </a:r>
            <a:br>
              <a:rPr lang="en-US" b="1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8C0308-67D1-CDF4-407C-B7CD7F5E8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05" t="17341" r="61201" b="12347"/>
          <a:stretch/>
        </p:blipFill>
        <p:spPr>
          <a:xfrm>
            <a:off x="107881" y="1389324"/>
            <a:ext cx="4990776" cy="4079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16508B-5C2E-4C68-9456-6C799081FEB2}"/>
              </a:ext>
            </a:extLst>
          </p:cNvPr>
          <p:cNvSpPr txBox="1"/>
          <p:nvPr/>
        </p:nvSpPr>
        <p:spPr>
          <a:xfrm>
            <a:off x="5158468" y="2326355"/>
            <a:ext cx="3985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https://daniel1noble.github.io/meta-workshop/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4D05B1-5095-697F-C96C-D2A3125C2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0" t="10612" r="56067" b="11947"/>
          <a:stretch/>
        </p:blipFill>
        <p:spPr>
          <a:xfrm>
            <a:off x="4880225" y="3685998"/>
            <a:ext cx="4388061" cy="281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1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59BA18-8E74-8C44-A538-3B72E8AF9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22" y="1236161"/>
            <a:ext cx="3832447" cy="2014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E66F4F-E4A6-924F-8D59-EBA1FA85F0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95" t="9020" r="23501" b="42484"/>
          <a:stretch/>
        </p:blipFill>
        <p:spPr>
          <a:xfrm>
            <a:off x="1691462" y="3428999"/>
            <a:ext cx="5761075" cy="458660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D25277B-B8AE-F722-1E5E-138BE5A2D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84763"/>
            <a:ext cx="8229600" cy="1143000"/>
          </a:xfrm>
        </p:spPr>
        <p:txBody>
          <a:bodyPr/>
          <a:lstStyle/>
          <a:p>
            <a:r>
              <a:rPr lang="en-US" dirty="0"/>
              <a:t>What we’ll use to code and analyze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4C9F77-30EB-AE38-CDAA-E8351AF5F0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604" y="1238892"/>
            <a:ext cx="1588010" cy="18341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7C3566-ABB7-119C-DBF4-87BCF9193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475" y="1236162"/>
            <a:ext cx="1836881" cy="183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45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B2A65C-ABF1-4941-B46B-3AEEFBC9A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6089-AFFF-DC43-8B4F-7EE65C94D312}"/>
              </a:ext>
            </a:extLst>
          </p:cNvPr>
          <p:cNvSpPr/>
          <p:nvPr/>
        </p:nvSpPr>
        <p:spPr>
          <a:xfrm>
            <a:off x="171311" y="3074370"/>
            <a:ext cx="12917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wviechtb.github.io</a:t>
            </a:r>
            <a:r>
              <a:rPr lang="en-US" sz="1200" dirty="0"/>
              <a:t>/</a:t>
            </a:r>
            <a:r>
              <a:rPr lang="en-US" sz="1200" dirty="0" err="1"/>
              <a:t>metafor</a:t>
            </a:r>
            <a:r>
              <a:rPr lang="en-US" sz="1200" dirty="0"/>
              <a:t>/articles/</a:t>
            </a:r>
            <a:r>
              <a:rPr lang="en-US" sz="1200" dirty="0" err="1"/>
              <a:t>pkgdown</a:t>
            </a:r>
            <a:r>
              <a:rPr lang="en-US" sz="1200" dirty="0"/>
              <a:t>/</a:t>
            </a:r>
            <a:r>
              <a:rPr lang="en-US" sz="1200" dirty="0" err="1"/>
              <a:t>diagram.png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86410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0C3E8-32F5-FF29-6AB2-4BAB3B8FD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meta-analysis?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244B4-C24F-D464-8D9F-7A19E4A10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546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01A57-1CE6-051D-0835-EE5860478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4E437-0442-E360-AA1F-913910EFB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082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FBEEA-B94D-C7BA-D345-79A3B915D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CBB60-1A97-FDA6-BB2F-67A4CDCBA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57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227</Words>
  <Application>Microsoft Macintosh PowerPoint</Application>
  <PresentationFormat>On-screen Show (4:3)</PresentationFormat>
  <Paragraphs>36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Meta-analysis in Comparative Physiology: A brief introduction to effect sizes and meta-analytic modelling</vt:lpstr>
      <vt:lpstr>Acknowledgements</vt:lpstr>
      <vt:lpstr>Workshop Overview</vt:lpstr>
      <vt:lpstr>We have a webpage!  </vt:lpstr>
      <vt:lpstr>What we’ll use to code and analyze</vt:lpstr>
      <vt:lpstr>PowerPoint Presentation</vt:lpstr>
      <vt:lpstr>What is a meta-analysis?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Macintosh PowerPoint</Application>
  <PresentationFormat>On-screen Show (16:9)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Cambria Math</vt:lpstr>
      <vt:lpstr>Courier</vt:lpstr>
      <vt:lpstr>Office Theme</vt:lpstr>
      <vt:lpstr>Meta-analysis in Comparative Physiology: A brief introduction to effect sizes and meta-analytic modelling</vt:lpstr>
      <vt:lpstr>What is meta-analysis?</vt:lpstr>
      <vt:lpstr>PowerPoint Presentation</vt:lpstr>
      <vt:lpstr>Slide with Bullets</vt:lpstr>
      <vt:lpstr>Slide with R Output</vt:lpstr>
      <vt:lpstr>Slide with Plot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Meta-analysis in Comparative Physiology: A brief introduction to effect sizes and meta-analytic modelling</dc:title>
  <dc:creator>Daniel W.A Noble, Nicholis Wu, Essie Rodgers, Patrice Pottier</dc:creator>
  <cp:keywords/>
  <cp:lastModifiedBy>Microsoft Office User</cp:lastModifiedBy>
  <cp:revision>9</cp:revision>
  <dcterms:created xsi:type="dcterms:W3CDTF">2022-06-05T22:41:34Z</dcterms:created>
  <dcterms:modified xsi:type="dcterms:W3CDTF">2022-06-08T02:33:03Z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2022-06-06</vt:lpwstr>
  </property>
  <property fmtid="{D5CDD505-2E9C-101B-9397-08002B2CF9AE}" pid="3" name="output">
    <vt:lpwstr/>
  </property>
</Properties>
</file>